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3"/>
    <p:sldId id="257" r:id="rId4"/>
    <p:sldId id="260" r:id="rId5"/>
    <p:sldId id="288" r:id="rId6"/>
    <p:sldId id="287" r:id="rId7"/>
  </p:sldIdLst>
  <p:sldSz cx="12192000" cy="6858000"/>
  <p:notesSz cx="6858000" cy="9144000"/>
  <p:embeddedFontLst>
    <p:embeddedFont>
      <p:font typeface="Arial Unicode MS" panose="020B0604020202020204" charset="-122"/>
      <p:regular r:id="rId13"/>
    </p:embeddedFont>
  </p:embeddedFontLst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Microsoft YaHei" panose="020B0503020204020204" pitchFamily="34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808080"/>
    <a:srgbClr val="5F5F5F"/>
    <a:srgbClr val="D5D5D5"/>
    <a:srgbClr val="EAEAEA"/>
    <a:srgbClr val="DDDDDD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0998"/>
    <p:restoredTop sz="94660"/>
  </p:normalViewPr>
  <p:slideViewPr>
    <p:cSldViewPr snapToGrid="0">
      <p:cViewPr>
        <p:scale>
          <a:sx n="50" d="100"/>
          <a:sy n="50" d="100"/>
        </p:scale>
        <p:origin x="1908" y="1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>
                <a:ea typeface="Arial Unicode MS" panose="020B0604020202020204" charset="-122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04E4932-DEB1-47F0-9C24-E08B6EA0E1A4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Arial Unicode MS" panose="020B0604020202020204" charset="-122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>
                <a:ea typeface="Arial Unicode MS" panose="020B0604020202020204" charset="-122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54DF89D-DCEF-4713-88D5-EEF5810C93AB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Arial Unicode MS" panose="020B060402020202020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Calibri" panose="020F0502020204030204" pitchFamily="34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Calibri" panose="020F0502020204030204" pitchFamily="34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Calibri" panose="020F0502020204030204" pitchFamily="34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Calibri" panose="020F0502020204030204" pitchFamily="34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Calibri" panose="020F050202020403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r>
              <a:rPr lang="zh-CN" altLang="en-US" dirty="0"/>
              <a:t>模板来自于 </a:t>
            </a:r>
            <a:r>
              <a:rPr lang="en-US" altLang="zh-CN" dirty="0"/>
              <a:t>http://docer.wps.cn</a:t>
            </a: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ea typeface="SimSun" panose="02010600030101010101" pitchFamily="2" charset="-122"/>
              </a:rPr>
            </a:fld>
            <a:endParaRPr lang="zh-CN" altLang="en-US" sz="1200" dirty="0">
              <a:ea typeface="SimSun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209675" y="2914650"/>
            <a:ext cx="10982325" cy="394335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pic>
        <p:nvPicPr>
          <p:cNvPr id="2053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52550" y="0"/>
            <a:ext cx="1987550" cy="2616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63775" y="2944813"/>
            <a:ext cx="9144000" cy="2237683"/>
          </a:xfrm>
        </p:spPr>
        <p:txBody>
          <a:bodyPr anchor="b"/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263775" y="5352358"/>
            <a:ext cx="9144000" cy="748406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11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D96B76B-4908-415D-B4BD-08F21967F16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>
                <a:ea typeface="Arial Unicode MS" panose="020B060402020202020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4CE8EC7-F4B7-4222-AA2A-EF25AE9785A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D2793F-AF8E-4A3D-BF82-9802B7DF098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E8D5B0-CB37-42E8-83DA-9B7D90A35A9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D2793F-AF8E-4A3D-BF82-9802B7DF098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E8D5B0-CB37-42E8-83DA-9B7D90A35A9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D2793F-AF8E-4A3D-BF82-9802B7DF098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E8D5B0-CB37-42E8-83DA-9B7D90A35A9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D2793F-AF8E-4A3D-BF82-9802B7DF098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E8D5B0-CB37-42E8-83DA-9B7D90A35A9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D2793F-AF8E-4A3D-BF82-9802B7DF098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E8D5B0-CB37-42E8-83DA-9B7D90A35A9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D2793F-AF8E-4A3D-BF82-9802B7DF098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E8D5B0-CB37-42E8-83DA-9B7D90A35A9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D2793F-AF8E-4A3D-BF82-9802B7DF098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E8D5B0-CB37-42E8-83DA-9B7D90A35A9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D2793F-AF8E-4A3D-BF82-9802B7DF098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E8D5B0-CB37-42E8-83DA-9B7D90A35A9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D2793F-AF8E-4A3D-BF82-9802B7DF098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E8D5B0-CB37-42E8-83DA-9B7D90A35A9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None/>
              <a:defRPr/>
            </a:pPr>
            <a:endParaRPr kumimoji="0" lang="zh-CN" alt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D2793F-AF8E-4A3D-BF82-9802B7DF098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E8D5B0-CB37-42E8-83DA-9B7D90A35A9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 userDrawn="1">
            <p:ph type="title"/>
          </p:nvPr>
        </p:nvSpPr>
        <p:spPr>
          <a:xfrm>
            <a:off x="1619250" y="611188"/>
            <a:ext cx="9810750" cy="833437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838200" y="1987550"/>
            <a:ext cx="10515600" cy="418941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D2793F-AF8E-4A3D-BF82-9802B7DF098E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Arial Unicode MS" panose="020B060402020202020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1E8D5B0-CB37-42E8-83DA-9B7D90A35A99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pic>
        <p:nvPicPr>
          <p:cNvPr id="1031" name="图片 24"/>
          <p:cNvPicPr>
            <a:picLocks noChangeAspect="1"/>
          </p:cNvPicPr>
          <p:nvPr userDrawn="1"/>
        </p:nvPicPr>
        <p:blipFill>
          <a:blip r:embed="rId12"/>
          <a:srcRect t="21069"/>
          <a:stretch>
            <a:fillRect/>
          </a:stretch>
        </p:blipFill>
        <p:spPr>
          <a:xfrm>
            <a:off x="303213" y="0"/>
            <a:ext cx="1201737" cy="1250950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+mj-lt"/>
          <a:ea typeface="Arial Unicode MS" panose="020B0604020202020204" charset="-122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Calibri" panose="020F0502020204030204" pitchFamily="34" charset="0"/>
          <a:ea typeface="Microsoft YaHei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anose="020F0502020204030204" pitchFamily="34" charset="0"/>
          <a:ea typeface="Microsoft YaHei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anose="020F0502020204030204" pitchFamily="34" charset="0"/>
          <a:ea typeface="Microsoft YaHei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anose="020F0502020204030204" pitchFamily="34" charset="0"/>
          <a:ea typeface="Microsoft YaHei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Calibri" panose="020F0502020204030204" pitchFamily="34" charset="0"/>
          <a:ea typeface="Microsoft YaHei" panose="020B0503020204020204" pitchFamily="34" charset="-122"/>
        </a:defRPr>
      </a:lvl9pPr>
    </p:titleStyle>
    <p:bodyStyle>
      <a:lvl1pPr marL="228600" indent="-228600" algn="l" rtl="0" eaLnBrk="0" fontAlgn="base" hangingPunct="0">
        <a:lnSpc>
          <a:spcPct val="130000"/>
        </a:lnSpc>
        <a:spcBef>
          <a:spcPts val="1000"/>
        </a:spcBef>
        <a:spcAft>
          <a:spcPct val="0"/>
        </a:spcAft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1pPr>
      <a:lvl2pPr marL="685800" indent="-228600" algn="l" rtl="0" eaLnBrk="0" fontAlgn="base" hangingPunct="0">
        <a:lnSpc>
          <a:spcPct val="13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2pPr>
      <a:lvl3pPr marL="1143000" indent="-228600" algn="l" rtl="0" eaLnBrk="0" fontAlgn="base" hangingPunct="0">
        <a:lnSpc>
          <a:spcPct val="13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kern="120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3pPr>
      <a:lvl4pPr marL="1600200" indent="-228600" algn="l" rtl="0" eaLnBrk="0" fontAlgn="base" hangingPunct="0">
        <a:lnSpc>
          <a:spcPct val="13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4pPr>
      <a:lvl5pPr marL="2057400" indent="-228600" algn="l" rtl="0" eaLnBrk="0" fontAlgn="base" hangingPunct="0">
        <a:lnSpc>
          <a:spcPct val="130000"/>
        </a:lnSpc>
        <a:spcBef>
          <a:spcPts val="500"/>
        </a:spcBef>
        <a:spcAft>
          <a:spcPct val="0"/>
        </a:spcAft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Arial Unicode MS" panose="020B0604020202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标题 24"/>
          <p:cNvSpPr>
            <a:spLocks noGrp="1"/>
          </p:cNvSpPr>
          <p:nvPr userDrawn="1">
            <p:ph type="ctrTitle"/>
          </p:nvPr>
        </p:nvSpPr>
        <p:spPr>
          <a:xfrm>
            <a:off x="2263775" y="2944813"/>
            <a:ext cx="9144000" cy="2238375"/>
          </a:xfrm>
        </p:spPr>
        <p:txBody>
          <a:bodyPr vert="horz" wrap="square" lIns="91440" tIns="45720" rIns="91440" bIns="45720" anchor="b"/>
          <a:p>
            <a:pPr eaLnBrk="1" hangingPunct="1">
              <a:buClrTx/>
              <a:buSzTx/>
              <a:buFontTx/>
            </a:pPr>
            <a:r>
              <a:rPr lang="en-US" altLang="en-US" kern="1200" dirty="0">
                <a:solidFill>
                  <a:schemeClr val="bg1"/>
                </a:solidFill>
                <a:latin typeface="+mj-lt"/>
                <a:cs typeface="+mj-cs"/>
              </a:rPr>
              <a:t>Why Learn Flutter First, Then SwiftUI &amp; Swift?</a:t>
            </a:r>
            <a:endParaRPr lang="en-US" altLang="en-US" kern="1200" dirty="0">
              <a:solidFill>
                <a:schemeClr val="bg1"/>
              </a:solidFill>
              <a:latin typeface="+mj-lt"/>
              <a:cs typeface="+mj-cs"/>
            </a:endParaRPr>
          </a:p>
        </p:txBody>
      </p:sp>
      <p:sp>
        <p:nvSpPr>
          <p:cNvPr id="4099" name="副标题 25"/>
          <p:cNvSpPr>
            <a:spLocks noGrp="1"/>
          </p:cNvSpPr>
          <p:nvPr userDrawn="1">
            <p:ph type="subTitle" idx="1"/>
          </p:nvPr>
        </p:nvSpPr>
        <p:spPr>
          <a:xfrm>
            <a:off x="2263775" y="5353050"/>
            <a:ext cx="9144000" cy="747713"/>
          </a:xfrm>
        </p:spPr>
        <p:txBody>
          <a:bodyPr vert="horz" wrap="square" lIns="91440" tIns="45720" rIns="91440" bIns="45720" anchor="t"/>
          <a:p>
            <a:pPr eaLnBrk="1" hangingPunct="1">
              <a:buClrTx/>
              <a:buSzTx/>
            </a:pPr>
            <a:r>
              <a:rPr lang="en-US" altLang="en-US" kern="1200" dirty="0">
                <a:solidFill>
                  <a:srgbClr val="FFFFFF"/>
                </a:solidFill>
                <a:latin typeface="+mn-lt"/>
                <a:cs typeface="+mn-cs"/>
              </a:rPr>
              <a:t>A Strategic Path for App Developers</a:t>
            </a:r>
            <a:endParaRPr lang="en-US" altLang="en-US" kern="1200" dirty="0">
              <a:solidFill>
                <a:srgbClr val="FFFFFF"/>
              </a:solidFill>
              <a:latin typeface="+mn-lt"/>
              <a:cs typeface="+mn-cs"/>
            </a:endParaRP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80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5127" name="文本框 43"/>
          <p:cNvSpPr txBox="1"/>
          <p:nvPr/>
        </p:nvSpPr>
        <p:spPr>
          <a:xfrm>
            <a:off x="4095433" y="1299845"/>
            <a:ext cx="4001135" cy="87439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5400" b="1" dirty="0">
                <a:solidFill>
                  <a:schemeClr val="bg1"/>
                </a:solidFill>
                <a:latin typeface="Times New Roman" panose="02020503050405090304" charset="0"/>
                <a:ea typeface="Calibri" panose="020F0502020204030204" pitchFamily="34" charset="0"/>
                <a:cs typeface="Times New Roman" panose="02020503050405090304" charset="0"/>
              </a:rPr>
              <a:t>CONTENTS</a:t>
            </a:r>
            <a:endParaRPr lang="zh-CN" altLang="en-US" sz="5400" b="1" dirty="0">
              <a:solidFill>
                <a:schemeClr val="bg1"/>
              </a:solidFill>
              <a:latin typeface="Times New Roman" panose="02020503050405090304" charset="0"/>
              <a:ea typeface="Calibri" panose="020F0502020204030204" pitchFamily="34" charset="0"/>
              <a:cs typeface="Times New Roman" panose="02020503050405090304" charset="0"/>
            </a:endParaRPr>
          </a:p>
        </p:txBody>
      </p:sp>
      <p:sp>
        <p:nvSpPr>
          <p:cNvPr id="5129" name="AutoShape 42"/>
          <p:cNvSpPr>
            <a:spLocks noChangeAspect="1" noTextEdit="1"/>
          </p:cNvSpPr>
          <p:nvPr/>
        </p:nvSpPr>
        <p:spPr>
          <a:xfrm>
            <a:off x="5843588" y="3225800"/>
            <a:ext cx="504825" cy="4064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endParaRPr lang="zh-CN" altLang="en-US">
              <a:ea typeface="Arial Unicode MS" panose="020B0604020202020204" charset="-122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773555" y="2291715"/>
            <a:ext cx="5080000" cy="3784600"/>
          </a:xfrm>
          <a:prstGeom prst="rect">
            <a:avLst/>
          </a:prstGeom>
        </p:spPr>
        <p:txBody>
          <a:bodyPr>
            <a:spAutoFit/>
          </a:bodyPr>
          <a:p>
            <a:pPr marL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0" i="0">
                <a:solidFill>
                  <a:srgbClr val="F9FAFB"/>
                </a:solidFill>
                <a:latin typeface="Times New Roman" panose="02020503050405090304" charset="0"/>
                <a:ea typeface="quote-cjk-patch"/>
                <a:cs typeface="Times New Roman" panose="02020503050405090304" charset="0"/>
              </a:rPr>
              <a:t>1. Why Flutter First?</a:t>
            </a:r>
            <a:endParaRPr lang="en-US" altLang="zh-CN" sz="2400" b="0" i="0">
              <a:solidFill>
                <a:srgbClr val="F9FAFB"/>
              </a:solidFill>
              <a:latin typeface="Times New Roman" panose="02020503050405090304" charset="0"/>
              <a:ea typeface="quote-cjk-patch"/>
              <a:cs typeface="Times New Roman" panose="02020503050405090304" charset="0"/>
            </a:endParaRPr>
          </a:p>
          <a:p>
            <a:pPr marL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0" i="0">
                <a:solidFill>
                  <a:srgbClr val="F9FAFB"/>
                </a:solidFill>
                <a:latin typeface="Times New Roman" panose="02020503050405090304" charset="0"/>
                <a:ea typeface="quote-cjk-patch"/>
                <a:cs typeface="Times New Roman" panose="02020503050405090304" charset="0"/>
              </a:rPr>
              <a:t>2. Flutter: The Pros</a:t>
            </a:r>
            <a:endParaRPr lang="en-US" altLang="zh-CN" sz="2400" b="0" i="0">
              <a:solidFill>
                <a:srgbClr val="F9FAFB"/>
              </a:solidFill>
              <a:latin typeface="Times New Roman" panose="02020503050405090304" charset="0"/>
              <a:ea typeface="quote-cjk-patch"/>
              <a:cs typeface="Times New Roman" panose="02020503050405090304" charset="0"/>
            </a:endParaRPr>
          </a:p>
          <a:p>
            <a:pPr marL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0" i="0">
                <a:solidFill>
                  <a:srgbClr val="F9FAFB"/>
                </a:solidFill>
                <a:latin typeface="Times New Roman" panose="02020503050405090304" charset="0"/>
                <a:ea typeface="quote-cjk-patch"/>
                <a:cs typeface="Times New Roman" panose="02020503050405090304" charset="0"/>
              </a:rPr>
              <a:t>3. Flutter: The Cons</a:t>
            </a:r>
            <a:endParaRPr lang="en-US" altLang="zh-CN" sz="2400" b="0" i="0">
              <a:solidFill>
                <a:srgbClr val="F9FAFB"/>
              </a:solidFill>
              <a:latin typeface="Times New Roman" panose="02020503050405090304" charset="0"/>
              <a:ea typeface="quote-cjk-patch"/>
              <a:cs typeface="Times New Roman" panose="02020503050405090304" charset="0"/>
            </a:endParaRPr>
          </a:p>
          <a:p>
            <a:pPr marL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0" i="0">
                <a:solidFill>
                  <a:srgbClr val="F9FAFB"/>
                </a:solidFill>
                <a:latin typeface="Times New Roman" panose="02020503050405090304" charset="0"/>
                <a:ea typeface="quote-cjk-patch"/>
                <a:cs typeface="Times New Roman" panose="02020503050405090304" charset="0"/>
              </a:rPr>
              <a:t>4. Why SwiftUI &amp; Swift Next?</a:t>
            </a:r>
            <a:endParaRPr lang="en-US" altLang="zh-CN" sz="2400" b="0" i="0">
              <a:solidFill>
                <a:srgbClr val="F9FAFB"/>
              </a:solidFill>
              <a:latin typeface="Times New Roman" panose="02020503050405090304" charset="0"/>
              <a:ea typeface="quote-cjk-patch"/>
              <a:cs typeface="Times New Roman" panose="02020503050405090304" charset="0"/>
            </a:endParaRPr>
          </a:p>
          <a:p>
            <a:pPr marL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0" i="0">
                <a:solidFill>
                  <a:srgbClr val="F9FAFB"/>
                </a:solidFill>
                <a:latin typeface="Times New Roman" panose="02020503050405090304" charset="0"/>
                <a:ea typeface="quote-cjk-patch"/>
                <a:cs typeface="Times New Roman" panose="02020503050405090304" charset="0"/>
              </a:rPr>
              <a:t>5. SwiftUI: The Pros</a:t>
            </a:r>
            <a:endParaRPr lang="en-US" altLang="zh-CN" sz="2400" b="0" i="0">
              <a:solidFill>
                <a:srgbClr val="F9FAFB"/>
              </a:solidFill>
              <a:latin typeface="Times New Roman" panose="02020503050405090304" charset="0"/>
              <a:ea typeface="quote-cjk-patch"/>
              <a:cs typeface="Times New Roman" panose="02020503050405090304" charset="0"/>
            </a:endParaRP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4" name="标题 1"/>
          <p:cNvSpPr>
            <a:spLocks noGrp="1"/>
          </p:cNvSpPr>
          <p:nvPr userDrawn="1">
            <p:ph type="title"/>
          </p:nvPr>
        </p:nvSpPr>
        <p:spPr/>
        <p:txBody>
          <a:bodyPr vert="horz" wrap="square" lIns="91440" tIns="45720" rIns="91440" bIns="45720" anchor="ctr"/>
          <a:p>
            <a:pPr eaLnBrk="1" hangingPunct="1"/>
            <a:r>
              <a:rPr lang="en-US" altLang="en-US" dirty="0"/>
              <a:t>Why Flutter First?</a:t>
            </a:r>
            <a:endParaRPr lang="en-US" altLang="en-US" dirty="0"/>
          </a:p>
        </p:txBody>
      </p:sp>
      <p:sp>
        <p:nvSpPr>
          <p:cNvPr id="13315" name="Oval 5"/>
          <p:cNvSpPr/>
          <p:nvPr/>
        </p:nvSpPr>
        <p:spPr>
          <a:xfrm>
            <a:off x="5459413" y="1900238"/>
            <a:ext cx="1138237" cy="1128712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B2B2B2"/>
            </a:solidFill>
            <a:prstDash val="solid"/>
            <a:headEnd type="none" w="med" len="med"/>
            <a:tailEnd type="none" w="med" len="med"/>
          </a:ln>
        </p:spPr>
        <p:txBody>
          <a:bodyPr lIns="0" tIns="0" rIns="0" bIns="0" anchor="ctr"/>
          <a:p>
            <a:pPr algn="ctr"/>
            <a:r>
              <a:rPr lang="en-US" altLang="zh-CN" sz="40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01</a:t>
            </a:r>
            <a:endParaRPr lang="zh-CN" altLang="en-US" sz="4000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3316" name="Oval 6"/>
          <p:cNvSpPr/>
          <p:nvPr/>
        </p:nvSpPr>
        <p:spPr>
          <a:xfrm>
            <a:off x="5943600" y="2960688"/>
            <a:ext cx="1138238" cy="1128712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B2B2B2"/>
            </a:solidFill>
            <a:prstDash val="solid"/>
            <a:headEnd type="none" w="med" len="med"/>
            <a:tailEnd type="none" w="med" len="med"/>
          </a:ln>
        </p:spPr>
        <p:txBody>
          <a:bodyPr lIns="0" tIns="0" rIns="0" bIns="0" anchor="ctr"/>
          <a:p>
            <a:pPr algn="ctr"/>
            <a:r>
              <a:rPr lang="en-US" altLang="zh-CN" sz="40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02</a:t>
            </a:r>
            <a:endParaRPr lang="zh-CN" altLang="en-US" sz="4000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3317" name="Oval 7"/>
          <p:cNvSpPr/>
          <p:nvPr/>
        </p:nvSpPr>
        <p:spPr>
          <a:xfrm>
            <a:off x="5459413" y="4019550"/>
            <a:ext cx="1138237" cy="1130300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B2B2B2"/>
            </a:solidFill>
            <a:prstDash val="solid"/>
            <a:headEnd type="none" w="med" len="med"/>
            <a:tailEnd type="none" w="med" len="med"/>
          </a:ln>
        </p:spPr>
        <p:txBody>
          <a:bodyPr lIns="0" tIns="0" rIns="0" bIns="0" anchor="ctr"/>
          <a:p>
            <a:pPr algn="ctr"/>
            <a:r>
              <a:rPr lang="en-US" altLang="zh-CN" sz="40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03</a:t>
            </a:r>
            <a:endParaRPr lang="zh-CN" altLang="en-US" sz="4000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3318" name="Oval 8"/>
          <p:cNvSpPr/>
          <p:nvPr/>
        </p:nvSpPr>
        <p:spPr>
          <a:xfrm>
            <a:off x="5943600" y="5081588"/>
            <a:ext cx="1138238" cy="1128712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B2B2B2"/>
            </a:solidFill>
            <a:prstDash val="solid"/>
            <a:headEnd type="none" w="med" len="med"/>
            <a:tailEnd type="none" w="med" len="med"/>
          </a:ln>
        </p:spPr>
        <p:txBody>
          <a:bodyPr lIns="0" tIns="0" rIns="0" bIns="0" anchor="ctr"/>
          <a:p>
            <a:pPr algn="ctr"/>
            <a:r>
              <a:rPr lang="en-US" altLang="zh-CN" sz="40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04</a:t>
            </a:r>
            <a:endParaRPr lang="zh-CN" altLang="en-US" sz="4000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6" name="等腰三角形 25"/>
          <p:cNvSpPr/>
          <p:nvPr/>
        </p:nvSpPr>
        <p:spPr>
          <a:xfrm rot="16200000" flipH="1">
            <a:off x="5053013" y="2357438"/>
            <a:ext cx="247650" cy="212725"/>
          </a:xfrm>
          <a:prstGeom prst="triangle">
            <a:avLst/>
          </a:prstGeom>
          <a:solidFill>
            <a:srgbClr val="080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29" name="等腰三角形 28"/>
          <p:cNvSpPr/>
          <p:nvPr/>
        </p:nvSpPr>
        <p:spPr>
          <a:xfrm rot="16200000" flipH="1">
            <a:off x="5053806" y="4479131"/>
            <a:ext cx="246063" cy="212725"/>
          </a:xfrm>
          <a:prstGeom prst="triangle">
            <a:avLst/>
          </a:prstGeom>
          <a:solidFill>
            <a:srgbClr val="080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0" name="等腰三角形 29"/>
          <p:cNvSpPr/>
          <p:nvPr/>
        </p:nvSpPr>
        <p:spPr>
          <a:xfrm rot="5400000">
            <a:off x="7223919" y="3227864"/>
            <a:ext cx="246063" cy="212725"/>
          </a:xfrm>
          <a:prstGeom prst="triangle">
            <a:avLst/>
          </a:prstGeom>
          <a:solidFill>
            <a:srgbClr val="080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1" name="等腰三角形 30"/>
          <p:cNvSpPr/>
          <p:nvPr/>
        </p:nvSpPr>
        <p:spPr>
          <a:xfrm rot="5400000">
            <a:off x="7223125" y="5332413"/>
            <a:ext cx="247650" cy="212725"/>
          </a:xfrm>
          <a:prstGeom prst="triangle">
            <a:avLst/>
          </a:prstGeom>
          <a:solidFill>
            <a:srgbClr val="080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2" name="24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16865" y="2197100"/>
            <a:ext cx="4565015" cy="1319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Why Flutter First?</a:t>
            </a:r>
            <a:endParaRPr kumimoji="0" lang="en-US" altLang="en-US" sz="2000" b="1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  <a:p>
            <a:pPr marL="0" marR="0" lvl="0" indent="0" algn="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Start with one codebase for both iOS and Android. Learn universal app development concepts faster. Perfect for beginners and building MVP (Minimum Viable Product) quickly.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3" name="2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29260" y="4300855"/>
            <a:ext cx="4460875" cy="131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Pro : Easy to Learn</a:t>
            </a:r>
            <a:endParaRPr kumimoji="0" lang="en-US" altLang="en-US" sz="2000" b="1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  <a:p>
            <a:pPr marL="0" marR="0" lvl="0" indent="0" algn="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Uses one language (Dart) and one set of rules (Widgets). Less confusing than learning Swift and SwiftUI separately at the beginning.</a:t>
            </a:r>
            <a:r>
              <a:rPr kumimoji="0" lang="zh-CN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
</a:t>
            </a:r>
            <a:endParaRPr kumimoji="0" lang="zh-CN" altLang="en-US" sz="1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4" name="24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613650" y="3028950"/>
            <a:ext cx="4431665" cy="1433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 Pro : Fast Development</a:t>
            </a:r>
            <a:endParaRPr kumimoji="0" lang="en-US" altLang="en-US" sz="2000" b="1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Hot Reload: See code changes instantly. Single codebase for iOS, Android, Web, &amp; Desktop. Great for startups and saving time.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5" name="2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597775" y="4959350"/>
            <a:ext cx="4401185" cy="1319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Con : </a:t>
            </a:r>
            <a:r>
              <a:rPr kumimoji="0" lang="en-US" alt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Not Perfect Native Feel</a:t>
            </a:r>
            <a:r>
              <a:rPr kumimoji="0" lang="zh-CN" alt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
</a:t>
            </a: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Apps may not feel 100% like native iPhone/Android apps. Can be a "guest" on the platform. Access to latest native features can be delayed.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4" name="标题 1"/>
          <p:cNvSpPr>
            <a:spLocks noGrp="1"/>
          </p:cNvSpPr>
          <p:nvPr userDrawn="1">
            <p:ph type="title"/>
          </p:nvPr>
        </p:nvSpPr>
        <p:spPr/>
        <p:txBody>
          <a:bodyPr vert="horz" wrap="square" lIns="91440" tIns="45720" rIns="91440" bIns="45720" anchor="ctr"/>
          <a:p>
            <a:pPr eaLnBrk="1" hangingPunct="1"/>
            <a:r>
              <a:rPr lang="en-US" altLang="en-US" dirty="0"/>
              <a:t> Why Learn Swift/SwiftUI Next?</a:t>
            </a:r>
            <a:endParaRPr lang="en-US" altLang="en-US" dirty="0"/>
          </a:p>
        </p:txBody>
      </p:sp>
      <p:sp>
        <p:nvSpPr>
          <p:cNvPr id="13315" name="Oval 5"/>
          <p:cNvSpPr/>
          <p:nvPr/>
        </p:nvSpPr>
        <p:spPr>
          <a:xfrm>
            <a:off x="5459413" y="1900238"/>
            <a:ext cx="1138237" cy="1128712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B2B2B2"/>
            </a:solidFill>
            <a:prstDash val="solid"/>
            <a:headEnd type="none" w="med" len="med"/>
            <a:tailEnd type="none" w="med" len="med"/>
          </a:ln>
        </p:spPr>
        <p:txBody>
          <a:bodyPr lIns="0" tIns="0" rIns="0" bIns="0" anchor="ctr"/>
          <a:p>
            <a:pPr algn="ctr"/>
            <a:r>
              <a:rPr lang="en-US" altLang="zh-CN" sz="40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01</a:t>
            </a:r>
            <a:endParaRPr lang="zh-CN" altLang="en-US" sz="4000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3316" name="Oval 6"/>
          <p:cNvSpPr/>
          <p:nvPr/>
        </p:nvSpPr>
        <p:spPr>
          <a:xfrm>
            <a:off x="5943600" y="2960688"/>
            <a:ext cx="1138238" cy="1128712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B2B2B2"/>
            </a:solidFill>
            <a:prstDash val="solid"/>
            <a:headEnd type="none" w="med" len="med"/>
            <a:tailEnd type="none" w="med" len="med"/>
          </a:ln>
        </p:spPr>
        <p:txBody>
          <a:bodyPr lIns="0" tIns="0" rIns="0" bIns="0" anchor="ctr"/>
          <a:p>
            <a:pPr algn="ctr"/>
            <a:r>
              <a:rPr lang="en-US" altLang="zh-CN" sz="40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02</a:t>
            </a:r>
            <a:endParaRPr lang="zh-CN" altLang="en-US" sz="4000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3317" name="Oval 7"/>
          <p:cNvSpPr/>
          <p:nvPr/>
        </p:nvSpPr>
        <p:spPr>
          <a:xfrm>
            <a:off x="5459413" y="4019550"/>
            <a:ext cx="1138237" cy="1130300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B2B2B2"/>
            </a:solidFill>
            <a:prstDash val="solid"/>
            <a:headEnd type="none" w="med" len="med"/>
            <a:tailEnd type="none" w="med" len="med"/>
          </a:ln>
        </p:spPr>
        <p:txBody>
          <a:bodyPr lIns="0" tIns="0" rIns="0" bIns="0" anchor="ctr"/>
          <a:p>
            <a:pPr algn="ctr"/>
            <a:r>
              <a:rPr lang="en-US" altLang="zh-CN" sz="40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03</a:t>
            </a:r>
            <a:endParaRPr lang="zh-CN" altLang="en-US" sz="4000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3318" name="Oval 8"/>
          <p:cNvSpPr/>
          <p:nvPr/>
        </p:nvSpPr>
        <p:spPr>
          <a:xfrm>
            <a:off x="5943600" y="5081588"/>
            <a:ext cx="1138238" cy="1128712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B2B2B2"/>
            </a:solidFill>
            <a:prstDash val="solid"/>
            <a:headEnd type="none" w="med" len="med"/>
            <a:tailEnd type="none" w="med" len="med"/>
          </a:ln>
        </p:spPr>
        <p:txBody>
          <a:bodyPr lIns="0" tIns="0" rIns="0" bIns="0" anchor="ctr"/>
          <a:p>
            <a:pPr algn="ctr"/>
            <a:r>
              <a:rPr lang="en-US" altLang="zh-CN" sz="40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04</a:t>
            </a:r>
            <a:endParaRPr lang="zh-CN" altLang="en-US" sz="4000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6" name="等腰三角形 25"/>
          <p:cNvSpPr/>
          <p:nvPr/>
        </p:nvSpPr>
        <p:spPr>
          <a:xfrm rot="16200000" flipH="1">
            <a:off x="5053013" y="2357438"/>
            <a:ext cx="247650" cy="212725"/>
          </a:xfrm>
          <a:prstGeom prst="triangle">
            <a:avLst/>
          </a:prstGeom>
          <a:solidFill>
            <a:srgbClr val="080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29" name="等腰三角形 28"/>
          <p:cNvSpPr/>
          <p:nvPr/>
        </p:nvSpPr>
        <p:spPr>
          <a:xfrm rot="16200000" flipH="1">
            <a:off x="5053806" y="4479131"/>
            <a:ext cx="246063" cy="212725"/>
          </a:xfrm>
          <a:prstGeom prst="triangle">
            <a:avLst/>
          </a:prstGeom>
          <a:solidFill>
            <a:srgbClr val="080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0" name="等腰三角形 29"/>
          <p:cNvSpPr/>
          <p:nvPr/>
        </p:nvSpPr>
        <p:spPr>
          <a:xfrm rot="5400000">
            <a:off x="7223919" y="3227864"/>
            <a:ext cx="246063" cy="212725"/>
          </a:xfrm>
          <a:prstGeom prst="triangle">
            <a:avLst/>
          </a:prstGeom>
          <a:solidFill>
            <a:srgbClr val="080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1" name="等腰三角形 30"/>
          <p:cNvSpPr/>
          <p:nvPr/>
        </p:nvSpPr>
        <p:spPr>
          <a:xfrm rot="5400000">
            <a:off x="7223125" y="5332413"/>
            <a:ext cx="247650" cy="212725"/>
          </a:xfrm>
          <a:prstGeom prst="triangle">
            <a:avLst/>
          </a:prstGeom>
          <a:solidFill>
            <a:srgbClr val="080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2" name="24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16865" y="2197100"/>
            <a:ext cx="4565015" cy="1319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Why Learn Swift/SwiftUI Next?</a:t>
            </a:r>
            <a:endParaRPr kumimoji="0" lang="en-US" altLang="en-US" sz="2000" b="1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  <a:p>
            <a:pPr marL="0" marR="0" lvl="0" indent="0" algn="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After understanding app basics with Flutter, it's easier to learn the official Apple way. You already know how declarative UI works!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3" name="2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13410" y="4300855"/>
            <a:ext cx="4276725" cy="1829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Pro : </a:t>
            </a:r>
            <a:r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 </a:t>
            </a:r>
            <a:r>
              <a:rPr kumimoji="0" lang="en-US" altLang="en-US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Career Opportunities</a:t>
            </a:r>
            <a:endParaRPr kumimoji="0" lang="en-US" altLang="en-US" sz="2000" b="1" i="0" u="none" strike="noStrike" kern="1200" cap="none" spc="0" normalizeH="0" baseline="0" noProof="0" smtClean="0">
              <a:ln>
                <a:noFill/>
              </a:ln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  <a:p>
            <a:pPr marL="0" marR="0" lvl="0" indent="0" algn="r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Many companies need SwiftUI experts for premium apps. Knowing the official Apple technology makes you a more valuable developer.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4" name="24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613650" y="3028950"/>
            <a:ext cx="4431665" cy="2053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20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 Pro : </a:t>
            </a:r>
            <a:r>
              <a:rPr kumimoji="0" lang="en-US" altLang="en-US" sz="20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Best for Apple Ecosystem</a:t>
            </a:r>
            <a:endParaRPr kumimoji="0" lang="en-US" altLang="en-US" sz="2000" b="1" i="0" u="none" strike="noStrike" kern="1200" cap="none" spc="0" normalizeH="0" baseline="0" noProof="0" smtClean="0">
              <a:ln>
                <a:noFill/>
              </a:ln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Made by Apple. Apps have perfect native look, feel, and performance. First access to all new iOS features. Required for high-end apps on the App Store.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35" name="2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549515" y="5149850"/>
            <a:ext cx="4401185" cy="1319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SimSun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Arial Unicode MS" panose="020B0604020202020204" charset="-122"/>
                <a:cs typeface="+mn-cs"/>
              </a:rPr>
              <a:t>Con : Need Mac OS, Devices</a:t>
            </a:r>
            <a:endParaRPr kumimoji="0" lang="en-US" altLang="zh-CN" sz="2000" b="1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lang="en-US" altLang="en-US" sz="1600" b="1" noProof="0" smtClean="0">
                <a:ln>
                  <a:noFill/>
                </a:ln>
                <a:effectLst/>
                <a:uLnTx/>
                <a:uFillTx/>
                <a:latin typeface="+mn-lt"/>
                <a:ea typeface="Arial Unicode MS" panose="020B0604020202020204" charset="-122"/>
                <a:sym typeface="+mn-ea"/>
              </a:rPr>
              <a:t>Apple Ecosystem are expensive.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Arial Unicode MS" panose="020B0604020202020204" charset="-122"/>
              <a:cs typeface="+mn-cs"/>
            </a:endParaRPr>
          </a:p>
        </p:txBody>
      </p:sp>
      <p:sp>
        <p:nvSpPr>
          <p:cNvPr id="19459" name="文本框 4"/>
          <p:cNvSpPr txBox="1"/>
          <p:nvPr>
            <p:custDataLst>
              <p:tags r:id="rId2"/>
            </p:custDataLst>
          </p:nvPr>
        </p:nvSpPr>
        <p:spPr>
          <a:xfrm>
            <a:off x="2014538" y="2168525"/>
            <a:ext cx="8166100" cy="244157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9600" dirty="0">
                <a:solidFill>
                  <a:srgbClr val="FBFBFB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THANK YOU</a:t>
            </a:r>
            <a:endParaRPr lang="zh-CN" altLang="en-US" sz="9600" dirty="0">
              <a:solidFill>
                <a:srgbClr val="FBFBFB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7" name="任意多边形 6"/>
          <p:cNvSpPr/>
          <p:nvPr>
            <p:custDataLst>
              <p:tags r:id="rId3"/>
            </p:custDataLst>
          </p:nvPr>
        </p:nvSpPr>
        <p:spPr>
          <a:xfrm rot="699482">
            <a:off x="8721725" y="2024063"/>
            <a:ext cx="936625" cy="928688"/>
          </a:xfrm>
          <a:custGeom>
            <a:avLst/>
            <a:gdLst>
              <a:gd name="connsiteX0" fmla="*/ 266700 w 533400"/>
              <a:gd name="connsiteY0" fmla="*/ 0 h 485776"/>
              <a:gd name="connsiteX1" fmla="*/ 533400 w 533400"/>
              <a:gd name="connsiteY1" fmla="*/ 219076 h 485776"/>
              <a:gd name="connsiteX2" fmla="*/ 266700 w 533400"/>
              <a:gd name="connsiteY2" fmla="*/ 438152 h 485776"/>
              <a:gd name="connsiteX3" fmla="*/ 226318 w 533400"/>
              <a:gd name="connsiteY3" fmla="*/ 434808 h 485776"/>
              <a:gd name="connsiteX4" fmla="*/ 228600 w 533400"/>
              <a:gd name="connsiteY4" fmla="*/ 435769 h 485776"/>
              <a:gd name="connsiteX5" fmla="*/ 154781 w 533400"/>
              <a:gd name="connsiteY5" fmla="*/ 485776 h 485776"/>
              <a:gd name="connsiteX6" fmla="*/ 140129 w 533400"/>
              <a:gd name="connsiteY6" fmla="*/ 408331 h 485776"/>
              <a:gd name="connsiteX7" fmla="*/ 78115 w 533400"/>
              <a:gd name="connsiteY7" fmla="*/ 373986 h 485776"/>
              <a:gd name="connsiteX8" fmla="*/ 0 w 533400"/>
              <a:gd name="connsiteY8" fmla="*/ 219076 h 485776"/>
              <a:gd name="connsiteX9" fmla="*/ 266700 w 533400"/>
              <a:gd name="connsiteY9" fmla="*/ 0 h 485776"/>
              <a:gd name="connsiteX0-1" fmla="*/ 266700 w 533400"/>
              <a:gd name="connsiteY0-2" fmla="*/ 0 h 485776"/>
              <a:gd name="connsiteX1-3" fmla="*/ 533400 w 533400"/>
              <a:gd name="connsiteY1-4" fmla="*/ 219076 h 485776"/>
              <a:gd name="connsiteX2-5" fmla="*/ 266700 w 533400"/>
              <a:gd name="connsiteY2-6" fmla="*/ 438152 h 485776"/>
              <a:gd name="connsiteX3-7" fmla="*/ 226318 w 533400"/>
              <a:gd name="connsiteY3-8" fmla="*/ 434808 h 485776"/>
              <a:gd name="connsiteX4-9" fmla="*/ 228600 w 533400"/>
              <a:gd name="connsiteY4-10" fmla="*/ 435769 h 485776"/>
              <a:gd name="connsiteX5-11" fmla="*/ 154781 w 533400"/>
              <a:gd name="connsiteY5-12" fmla="*/ 485776 h 485776"/>
              <a:gd name="connsiteX6-13" fmla="*/ 140129 w 533400"/>
              <a:gd name="connsiteY6-14" fmla="*/ 408331 h 485776"/>
              <a:gd name="connsiteX7-15" fmla="*/ 78115 w 533400"/>
              <a:gd name="connsiteY7-16" fmla="*/ 373986 h 485776"/>
              <a:gd name="connsiteX8-17" fmla="*/ 0 w 533400"/>
              <a:gd name="connsiteY8-18" fmla="*/ 219076 h 485776"/>
              <a:gd name="connsiteX9-19" fmla="*/ 266700 w 533400"/>
              <a:gd name="connsiteY9-20" fmla="*/ 0 h 485776"/>
              <a:gd name="connsiteX0-21" fmla="*/ 266700 w 533400"/>
              <a:gd name="connsiteY0-22" fmla="*/ 0 h 485776"/>
              <a:gd name="connsiteX1-23" fmla="*/ 533400 w 533400"/>
              <a:gd name="connsiteY1-24" fmla="*/ 219076 h 485776"/>
              <a:gd name="connsiteX2-25" fmla="*/ 266700 w 533400"/>
              <a:gd name="connsiteY2-26" fmla="*/ 438152 h 485776"/>
              <a:gd name="connsiteX3-27" fmla="*/ 226318 w 533400"/>
              <a:gd name="connsiteY3-28" fmla="*/ 434808 h 485776"/>
              <a:gd name="connsiteX4-29" fmla="*/ 228600 w 533400"/>
              <a:gd name="connsiteY4-30" fmla="*/ 435769 h 485776"/>
              <a:gd name="connsiteX5-31" fmla="*/ 154781 w 533400"/>
              <a:gd name="connsiteY5-32" fmla="*/ 485776 h 485776"/>
              <a:gd name="connsiteX6-33" fmla="*/ 140129 w 533400"/>
              <a:gd name="connsiteY6-34" fmla="*/ 408331 h 485776"/>
              <a:gd name="connsiteX7-35" fmla="*/ 78115 w 533400"/>
              <a:gd name="connsiteY7-36" fmla="*/ 373986 h 485776"/>
              <a:gd name="connsiteX8-37" fmla="*/ 0 w 533400"/>
              <a:gd name="connsiteY8-38" fmla="*/ 219076 h 485776"/>
              <a:gd name="connsiteX9-39" fmla="*/ 266700 w 533400"/>
              <a:gd name="connsiteY9-40" fmla="*/ 0 h 4857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533400" h="485776">
                <a:moveTo>
                  <a:pt x="266700" y="0"/>
                </a:moveTo>
                <a:cubicBezTo>
                  <a:pt x="413994" y="0"/>
                  <a:pt x="533400" y="98084"/>
                  <a:pt x="533400" y="219076"/>
                </a:cubicBezTo>
                <a:cubicBezTo>
                  <a:pt x="533400" y="340068"/>
                  <a:pt x="413994" y="438152"/>
                  <a:pt x="266700" y="438152"/>
                </a:cubicBezTo>
                <a:lnTo>
                  <a:pt x="226318" y="434808"/>
                </a:lnTo>
                <a:lnTo>
                  <a:pt x="228600" y="435769"/>
                </a:lnTo>
                <a:cubicBezTo>
                  <a:pt x="203994" y="452438"/>
                  <a:pt x="203476" y="475989"/>
                  <a:pt x="154781" y="485776"/>
                </a:cubicBezTo>
                <a:cubicBezTo>
                  <a:pt x="163662" y="453078"/>
                  <a:pt x="145013" y="434146"/>
                  <a:pt x="140129" y="408331"/>
                </a:cubicBezTo>
                <a:lnTo>
                  <a:pt x="78115" y="373986"/>
                </a:lnTo>
                <a:cubicBezTo>
                  <a:pt x="29851" y="334341"/>
                  <a:pt x="0" y="279572"/>
                  <a:pt x="0" y="219076"/>
                </a:cubicBezTo>
                <a:cubicBezTo>
                  <a:pt x="0" y="98084"/>
                  <a:pt x="119406" y="0"/>
                  <a:pt x="26670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0800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+mn-cs"/>
              </a:rPr>
              <a:t>……</a:t>
            </a: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+mn-cs"/>
            </a:endParaRPr>
          </a:p>
        </p:txBody>
      </p:sp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MH" val="20151130162939"/>
  <p:tag name="MH_LIBRARY" val="GRAPHIC"/>
  <p:tag name="MH_TYPE" val="Text"/>
  <p:tag name="MH_ORDER" val="1"/>
</p:tagLst>
</file>

<file path=ppt/tags/tag10.xml><?xml version="1.0" encoding="utf-8"?>
<p:tagLst xmlns:p="http://schemas.openxmlformats.org/presentationml/2006/main">
  <p:tag name="MH" val="20151217125550"/>
  <p:tag name="MH_LIBRARY" val="GRAPHIC"/>
  <p:tag name="MH_ORDER" val="文本框 4"/>
</p:tagLst>
</file>

<file path=ppt/tags/tag11.xml><?xml version="1.0" encoding="utf-8"?>
<p:tagLst xmlns:p="http://schemas.openxmlformats.org/presentationml/2006/main">
  <p:tag name="MH" val="20151217125550"/>
  <p:tag name="MH_LIBRARY" val="GRAPHIC"/>
  <p:tag name="MH_ORDER" val="Freeform 6"/>
</p:tagLst>
</file>

<file path=ppt/tags/tag12.xml><?xml version="1.0" encoding="utf-8"?>
<p:tagLst xmlns:p="http://schemas.openxmlformats.org/presentationml/2006/main">
  <p:tag name="MH" val="20151217125550"/>
  <p:tag name="MH_LIBRARY" val="GRAPHIC"/>
</p:tagLst>
</file>

<file path=ppt/tags/tag2.xml><?xml version="1.0" encoding="utf-8"?>
<p:tagLst xmlns:p="http://schemas.openxmlformats.org/presentationml/2006/main">
  <p:tag name="MH" val="20151130162939"/>
  <p:tag name="MH_LIBRARY" val="GRAPHIC"/>
  <p:tag name="MH_TYPE" val="Text"/>
  <p:tag name="MH_ORDER" val="1"/>
</p:tagLst>
</file>

<file path=ppt/tags/tag3.xml><?xml version="1.0" encoding="utf-8"?>
<p:tagLst xmlns:p="http://schemas.openxmlformats.org/presentationml/2006/main">
  <p:tag name="MH" val="20151130162939"/>
  <p:tag name="MH_LIBRARY" val="GRAPHIC"/>
  <p:tag name="MH_TYPE" val="Text"/>
  <p:tag name="MH_ORDER" val="1"/>
</p:tagLst>
</file>

<file path=ppt/tags/tag4.xml><?xml version="1.0" encoding="utf-8"?>
<p:tagLst xmlns:p="http://schemas.openxmlformats.org/presentationml/2006/main">
  <p:tag name="MH" val="20151130162939"/>
  <p:tag name="MH_LIBRARY" val="GRAPHIC"/>
  <p:tag name="MH_TYPE" val="Text"/>
  <p:tag name="MH_ORDER" val="1"/>
</p:tagLst>
</file>

<file path=ppt/tags/tag5.xml><?xml version="1.0" encoding="utf-8"?>
<p:tagLst xmlns:p="http://schemas.openxmlformats.org/presentationml/2006/main">
  <p:tag name="MH" val="20151130162939"/>
  <p:tag name="MH_LIBRARY" val="GRAPHIC"/>
  <p:tag name="MH_TYPE" val="Text"/>
  <p:tag name="MH_ORDER" val="1"/>
</p:tagLst>
</file>

<file path=ppt/tags/tag6.xml><?xml version="1.0" encoding="utf-8"?>
<p:tagLst xmlns:p="http://schemas.openxmlformats.org/presentationml/2006/main">
  <p:tag name="MH" val="20151130162939"/>
  <p:tag name="MH_LIBRARY" val="GRAPHIC"/>
  <p:tag name="MH_TYPE" val="Text"/>
  <p:tag name="MH_ORDER" val="1"/>
</p:tagLst>
</file>

<file path=ppt/tags/tag7.xml><?xml version="1.0" encoding="utf-8"?>
<p:tagLst xmlns:p="http://schemas.openxmlformats.org/presentationml/2006/main">
  <p:tag name="MH" val="20151130162939"/>
  <p:tag name="MH_LIBRARY" val="GRAPHIC"/>
  <p:tag name="MH_TYPE" val="Text"/>
  <p:tag name="MH_ORDER" val="1"/>
</p:tagLst>
</file>

<file path=ppt/tags/tag8.xml><?xml version="1.0" encoding="utf-8"?>
<p:tagLst xmlns:p="http://schemas.openxmlformats.org/presentationml/2006/main">
  <p:tag name="MH" val="20151130162939"/>
  <p:tag name="MH_LIBRARY" val="GRAPHIC"/>
  <p:tag name="MH_TYPE" val="Text"/>
  <p:tag name="MH_ORDER" val="1"/>
</p:tagLst>
</file>

<file path=ppt/tags/tag9.xml><?xml version="1.0" encoding="utf-8"?>
<p:tagLst xmlns:p="http://schemas.openxmlformats.org/presentationml/2006/main">
  <p:tag name="MH" val="20151217125550"/>
  <p:tag name="MH_LIBRARY" val="GRAPHIC"/>
  <p:tag name="MH_ORDER" val="Rectangle 9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63">
      <a:majorFont>
        <a:latin typeface="Calibri"/>
        <a:ea typeface="Calibri"/>
        <a:cs typeface=""/>
      </a:majorFont>
      <a:minorFont>
        <a:latin typeface="Calibri"/>
        <a:ea typeface="Calibr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8050D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Calibri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Calibri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Calibri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Calibri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1484</Words>
  <Application>WPS Presentation</Application>
  <PresentationFormat>宽屏</PresentationFormat>
  <Paragraphs>59</Paragraphs>
  <Slides>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24" baseType="lpstr">
      <vt:lpstr>Arial</vt:lpstr>
      <vt:lpstr>SimSun</vt:lpstr>
      <vt:lpstr>Wingdings</vt:lpstr>
      <vt:lpstr>Calibri</vt:lpstr>
      <vt:lpstr>Helvetica Neue</vt:lpstr>
      <vt:lpstr>Microsoft YaHei</vt:lpstr>
      <vt:lpstr>汉仪旗黑</vt:lpstr>
      <vt:lpstr>Arial Unicode MS</vt:lpstr>
      <vt:lpstr>SimHei</vt:lpstr>
      <vt:lpstr>黑体-简</vt:lpstr>
      <vt:lpstr>SimSun</vt:lpstr>
      <vt:lpstr>宋体-简</vt:lpstr>
      <vt:lpstr>Arial Narrow</vt:lpstr>
      <vt:lpstr>SimSun</vt:lpstr>
      <vt:lpstr>quote-cjk-patch</vt:lpstr>
      <vt:lpstr>Arial</vt:lpstr>
      <vt:lpstr>Thonburi</vt:lpstr>
      <vt:lpstr>Times New Roman</vt:lpstr>
      <vt:lpstr>Office 主题</vt:lpstr>
      <vt:lpstr>Minimalist Business Reports</vt:lpstr>
      <vt:lpstr>PowerPoint 演示文稿</vt:lpstr>
      <vt:lpstr>Enter title
</vt:lpstr>
      <vt:lpstr>Why Flutter First?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nem path</cp:lastModifiedBy>
  <cp:revision>131</cp:revision>
  <dcterms:created xsi:type="dcterms:W3CDTF">2025-11-16T15:25:53Z</dcterms:created>
  <dcterms:modified xsi:type="dcterms:W3CDTF">2025-11-16T15:25:53Z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1033-12.1.23150.23150</vt:lpwstr>
  </property>
  <property fmtid="{D5CDD505-2E9C-101B-9397-08002B2CF9AE}" pid="3" name="ICV">
    <vt:lpwstr>38FBDF8190386439A9E51969F30F93E9_41</vt:lpwstr>
  </property>
</Properties>
</file>

<file path=docProps/thumbnail.jpeg>
</file>